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74" r:id="rId12"/>
    <p:sldId id="279" r:id="rId13"/>
    <p:sldId id="271" r:id="rId14"/>
    <p:sldId id="266" r:id="rId15"/>
    <p:sldId id="267" r:id="rId16"/>
    <p:sldId id="269" r:id="rId17"/>
    <p:sldId id="268" r:id="rId18"/>
    <p:sldId id="265" r:id="rId19"/>
    <p:sldId id="270" r:id="rId20"/>
    <p:sldId id="280" r:id="rId21"/>
    <p:sldId id="278" r:id="rId22"/>
    <p:sldId id="273" r:id="rId23"/>
    <p:sldId id="284" r:id="rId24"/>
    <p:sldId id="281" r:id="rId25"/>
    <p:sldId id="277" r:id="rId26"/>
    <p:sldId id="283" r:id="rId27"/>
    <p:sldId id="285" r:id="rId28"/>
    <p:sldId id="286" r:id="rId29"/>
    <p:sldId id="282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D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2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1C247-15BE-407B-8FF6-E5C7C139C6EA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53525-F40A-4BEC-AA98-4CFF4A0199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735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53525-F40A-4BEC-AA98-4CFF4A0199DB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6218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166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599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346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36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664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494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995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12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30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181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263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0B940-985C-4FB8-84AC-26CDDD28A86C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662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267038"/>
            <a:ext cx="9144000" cy="1650333"/>
          </a:xfrm>
        </p:spPr>
        <p:txBody>
          <a:bodyPr>
            <a:normAutofit fontScale="90000"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Kalite Güvencesi Sistemi ile İlgili Güncel Hususlar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694636"/>
            <a:ext cx="9144000" cy="1097781"/>
          </a:xfrm>
        </p:spPr>
        <p:txBody>
          <a:bodyPr>
            <a:normAutofit fontScale="85000" lnSpcReduction="20000"/>
          </a:bodyPr>
          <a:lstStyle/>
          <a:p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Kalite Koordinatörlüğü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Doğancan ÇAVMAK</a:t>
            </a:r>
          </a:p>
        </p:txBody>
      </p:sp>
    </p:spTree>
    <p:extLst>
      <p:ext uri="{BB962C8B-B14F-4D97-AF65-F5344CB8AC3E}">
        <p14:creationId xmlns:p14="http://schemas.microsoft.com/office/powerpoint/2010/main" val="887026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037FF4-676E-DF71-AC7B-989206208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964" y="1515497"/>
            <a:ext cx="10804424" cy="913071"/>
          </a:xfrm>
        </p:spPr>
        <p:txBody>
          <a:bodyPr/>
          <a:lstStyle/>
          <a:p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Tüm gelişmeye açık yönlerin ortak noktası..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B9ABD2-4076-CD98-35CB-30A04887E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110" y="3060088"/>
            <a:ext cx="7686368" cy="1369345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Süreçlerin izlenmesindeki eksiklikler,</a:t>
            </a:r>
          </a:p>
          <a:p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Kanıt yetersizliği.</a:t>
            </a:r>
          </a:p>
        </p:txBody>
      </p:sp>
    </p:spTree>
    <p:extLst>
      <p:ext uri="{BB962C8B-B14F-4D97-AF65-F5344CB8AC3E}">
        <p14:creationId xmlns:p14="http://schemas.microsoft.com/office/powerpoint/2010/main" val="1929693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19B38B-B77D-4F26-27A1-F946DA8B3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362" y="758635"/>
            <a:ext cx="7725697" cy="723916"/>
          </a:xfrm>
        </p:spPr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Dereceli Değerlendirme Anahtarı</a:t>
            </a: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41A3355F-620D-2E8E-652F-5BE9942F5526}"/>
              </a:ext>
            </a:extLst>
          </p:cNvPr>
          <p:cNvGrpSpPr/>
          <p:nvPr/>
        </p:nvGrpSpPr>
        <p:grpSpPr>
          <a:xfrm>
            <a:off x="2125348" y="1502215"/>
            <a:ext cx="7941304" cy="4815011"/>
            <a:chOff x="2390820" y="1356353"/>
            <a:chExt cx="7941304" cy="4815011"/>
          </a:xfrm>
        </p:grpSpPr>
        <p:grpSp>
          <p:nvGrpSpPr>
            <p:cNvPr id="11" name="Grup 10">
              <a:extLst>
                <a:ext uri="{FF2B5EF4-FFF2-40B4-BE49-F238E27FC236}">
                  <a16:creationId xmlns:a16="http://schemas.microsoft.com/office/drawing/2014/main" id="{740B474E-EF05-B8B0-01E6-AF07F78FF77B}"/>
                </a:ext>
              </a:extLst>
            </p:cNvPr>
            <p:cNvGrpSpPr/>
            <p:nvPr/>
          </p:nvGrpSpPr>
          <p:grpSpPr>
            <a:xfrm>
              <a:off x="2390820" y="1356353"/>
              <a:ext cx="7941304" cy="4815011"/>
              <a:chOff x="2390820" y="1502215"/>
              <a:chExt cx="7941304" cy="4815011"/>
            </a:xfrm>
          </p:grpSpPr>
          <p:pic>
            <p:nvPicPr>
              <p:cNvPr id="9" name="Resim 8">
                <a:extLst>
                  <a:ext uri="{FF2B5EF4-FFF2-40B4-BE49-F238E27FC236}">
                    <a16:creationId xmlns:a16="http://schemas.microsoft.com/office/drawing/2014/main" id="{8FF3920D-4FD7-277C-89D7-E065B1AD44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90820" y="1502215"/>
                <a:ext cx="7941304" cy="481501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0" name="Ok: Sol Sağ 9">
                <a:extLst>
                  <a:ext uri="{FF2B5EF4-FFF2-40B4-BE49-F238E27FC236}">
                    <a16:creationId xmlns:a16="http://schemas.microsoft.com/office/drawing/2014/main" id="{BDBCFFAF-B90C-0CAC-61B7-76BFE82CB116}"/>
                  </a:ext>
                </a:extLst>
              </p:cNvPr>
              <p:cNvSpPr/>
              <p:nvPr/>
            </p:nvSpPr>
            <p:spPr>
              <a:xfrm rot="692412">
                <a:off x="4211344" y="3452501"/>
                <a:ext cx="1372290" cy="353962"/>
              </a:xfrm>
              <a:prstGeom prst="leftRight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3" name="Yıldız: 5 Nokta 2">
              <a:extLst>
                <a:ext uri="{FF2B5EF4-FFF2-40B4-BE49-F238E27FC236}">
                  <a16:creationId xmlns:a16="http://schemas.microsoft.com/office/drawing/2014/main" id="{8E879C53-8936-6FDC-4BED-91AA28076E1D}"/>
                </a:ext>
              </a:extLst>
            </p:cNvPr>
            <p:cNvSpPr/>
            <p:nvPr/>
          </p:nvSpPr>
          <p:spPr>
            <a:xfrm>
              <a:off x="4897489" y="2648932"/>
              <a:ext cx="608965" cy="524017"/>
            </a:xfrm>
            <a:prstGeom prst="star5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3381857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5BD1789-67EA-D7B6-BE07-C3D1E3216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586" y="838914"/>
            <a:ext cx="9163092" cy="5456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635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296830-E434-F7E9-6CA3-5ECAF3EE1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434" y="947565"/>
            <a:ext cx="10515600" cy="1325563"/>
          </a:xfrm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olgunluk seviyesinde yer almak için;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4B7B9E-E09D-26D9-5078-31A4297DB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431" y="2273128"/>
            <a:ext cx="10515600" cy="329698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Süreçlerin tanımlanmış olması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Tanımlı süreçler çerçevesinde uygulamalar olması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Uygulamaların sistematik olarak izlenmesi, geri bildirim alınması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Paydaş önerileri ile birlikte iyileştiriliyor olması 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gerekmektedir. </a:t>
            </a:r>
          </a:p>
        </p:txBody>
      </p:sp>
    </p:spTree>
    <p:extLst>
      <p:ext uri="{BB962C8B-B14F-4D97-AF65-F5344CB8AC3E}">
        <p14:creationId xmlns:p14="http://schemas.microsoft.com/office/powerpoint/2010/main" val="451220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30EEAA-2F21-6EDF-D583-45973D9D7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2" y="2597047"/>
            <a:ext cx="10515600" cy="1325563"/>
          </a:xfrm>
        </p:spPr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İyileştirme Döngüleri (PUKÖ)</a:t>
            </a:r>
          </a:p>
        </p:txBody>
      </p:sp>
    </p:spTree>
    <p:extLst>
      <p:ext uri="{BB962C8B-B14F-4D97-AF65-F5344CB8AC3E}">
        <p14:creationId xmlns:p14="http://schemas.microsoft.com/office/powerpoint/2010/main" val="2455716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12234887-9F45-6072-22AC-C190719A8563}"/>
              </a:ext>
            </a:extLst>
          </p:cNvPr>
          <p:cNvSpPr txBox="1"/>
          <p:nvPr/>
        </p:nvSpPr>
        <p:spPr>
          <a:xfrm>
            <a:off x="0" y="1355897"/>
            <a:ext cx="4505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Eğitim-Öğretim Kalite Süreçleri</a:t>
            </a:r>
          </a:p>
          <a:p>
            <a:pPr algn="ctr"/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İyileştirme Döngüsü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31EB8161-7935-E93A-016B-47CDDEECA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087" y="259897"/>
            <a:ext cx="9014338" cy="633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41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7DF231F-43E3-4B55-4FA5-2ECED6C3D73A}"/>
              </a:ext>
            </a:extLst>
          </p:cNvPr>
          <p:cNvSpPr txBox="1"/>
          <p:nvPr/>
        </p:nvSpPr>
        <p:spPr>
          <a:xfrm>
            <a:off x="0" y="1815540"/>
            <a:ext cx="4575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Araştırma-Geliştirme Kalite Süreçleri</a:t>
            </a:r>
          </a:p>
          <a:p>
            <a:pPr algn="ctr"/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İyileştirme Döngüsü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A436D4B-7151-FEAA-8C3F-3574E380C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5" y="239316"/>
            <a:ext cx="11807549" cy="661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02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438E2376-1590-8650-ABE5-ACA484563D22}"/>
              </a:ext>
            </a:extLst>
          </p:cNvPr>
          <p:cNvSpPr txBox="1"/>
          <p:nvPr/>
        </p:nvSpPr>
        <p:spPr>
          <a:xfrm>
            <a:off x="54692" y="1645284"/>
            <a:ext cx="3902166" cy="71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Toplumsal Katkı Kalite Süreçleri</a:t>
            </a:r>
          </a:p>
          <a:p>
            <a:pPr algn="ctr"/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İyileştirme Döngüsü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EE7282F-3E12-95D5-8CA6-C7FB26AA3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0" y="348441"/>
            <a:ext cx="11760798" cy="631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544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72398B-9FF1-CC10-1826-1C7409C20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299" y="2549383"/>
            <a:ext cx="9537402" cy="879617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Hızlıca yapılabilecek örnek çalışmalar..</a:t>
            </a:r>
          </a:p>
        </p:txBody>
      </p:sp>
    </p:spTree>
    <p:extLst>
      <p:ext uri="{BB962C8B-B14F-4D97-AF65-F5344CB8AC3E}">
        <p14:creationId xmlns:p14="http://schemas.microsoft.com/office/powerpoint/2010/main" val="1975365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061130CE-2E97-2A9E-6148-8F3441359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875" y="2600061"/>
            <a:ext cx="10272250" cy="2119423"/>
          </a:xfrm>
        </p:spPr>
        <p:txBody>
          <a:bodyPr/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Geçmiş BİDR, KİDR ve izleme raporlarının Birim Kalite Komisyonlarında değerlendirilmesi ve tutanak altına alınması,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Burada tespit edilen hususların danışma kurullarında görüşülmesi ve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İyileştirme eylem planına alınması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4BA1AEB-1AD9-07FE-C689-0A238BC73989}"/>
              </a:ext>
            </a:extLst>
          </p:cNvPr>
          <p:cNvSpPr/>
          <p:nvPr/>
        </p:nvSpPr>
        <p:spPr>
          <a:xfrm>
            <a:off x="1143001" y="1548579"/>
            <a:ext cx="727587" cy="4916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F20474A-EFF5-5FD8-0243-5E18B6BF4860}"/>
              </a:ext>
            </a:extLst>
          </p:cNvPr>
          <p:cNvSpPr txBox="1"/>
          <p:nvPr/>
        </p:nvSpPr>
        <p:spPr>
          <a:xfrm>
            <a:off x="4768645" y="185785"/>
            <a:ext cx="44736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 çalışmalar</a:t>
            </a:r>
            <a:endParaRPr lang="tr-TR" sz="3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5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28360" y="1251889"/>
            <a:ext cx="5474110" cy="946236"/>
          </a:xfrm>
        </p:spPr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Gündem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04194" y="2390600"/>
            <a:ext cx="7460226" cy="2809363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Kalite bilinci anketi değerlendirmesi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İzleme ve geri bildirim raporlarından çıkarımlar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Süreç kartları ve iyileştirme döngüleri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BİDR ve KİDR çalışmaları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Devam eden çalışmalar</a:t>
            </a:r>
          </a:p>
        </p:txBody>
      </p:sp>
    </p:spTree>
    <p:extLst>
      <p:ext uri="{BB962C8B-B14F-4D97-AF65-F5344CB8AC3E}">
        <p14:creationId xmlns:p14="http://schemas.microsoft.com/office/powerpoint/2010/main" val="1323421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061130CE-2E97-2A9E-6148-8F3441359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543" y="2462409"/>
            <a:ext cx="10960509" cy="2414391"/>
          </a:xfrm>
        </p:spPr>
        <p:txBody>
          <a:bodyPr/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Bölüm öz değerlendirmelerinin hazırlanması (BİDR başlıkları kullanılarak),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 değerlendirmelerin birim kalite komisyonunda görüşülmesi ve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BİDR’e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temel alınması,</a:t>
            </a:r>
          </a:p>
          <a:p>
            <a:pPr algn="just"/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BİDR’lerin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birim kurullarında ve danışma kurullarında değerlendirilmesi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4BA1AEB-1AD9-07FE-C689-0A238BC73989}"/>
              </a:ext>
            </a:extLst>
          </p:cNvPr>
          <p:cNvSpPr/>
          <p:nvPr/>
        </p:nvSpPr>
        <p:spPr>
          <a:xfrm>
            <a:off x="1329813" y="1342463"/>
            <a:ext cx="727587" cy="4916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F20474A-EFF5-5FD8-0243-5E18B6BF4860}"/>
              </a:ext>
            </a:extLst>
          </p:cNvPr>
          <p:cNvSpPr txBox="1"/>
          <p:nvPr/>
        </p:nvSpPr>
        <p:spPr>
          <a:xfrm>
            <a:off x="4709651" y="156288"/>
            <a:ext cx="44736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 çalışmalar</a:t>
            </a:r>
            <a:endParaRPr lang="tr-TR" sz="3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980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061130CE-2E97-2A9E-6148-8F3441359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035" y="2246100"/>
            <a:ext cx="10773696" cy="28958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 yerleşen öğrencilere yönelik bölüm kurullarında, değerlendirme yapılması (tercih sıraları, sıralamaları, puanları, geldikleri bölgeler vb.),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oryantasyonu sonrası değerlendirmeler ve beklentilerin alınması,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Tüm bölümlerin değerlendirmelerinin kalite komisyonunda görüşülmesi ve fakülte/meslek yüksekokulu yönetimine öneriler sunulması,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Birimlerin değerlendirmelerinin üniversite kalite komisyonu gündemine getirmesi.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4BA1AEB-1AD9-07FE-C689-0A238BC73989}"/>
              </a:ext>
            </a:extLst>
          </p:cNvPr>
          <p:cNvSpPr/>
          <p:nvPr/>
        </p:nvSpPr>
        <p:spPr>
          <a:xfrm>
            <a:off x="1280651" y="1342462"/>
            <a:ext cx="727587" cy="4916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F20474A-EFF5-5FD8-0243-5E18B6BF4860}"/>
              </a:ext>
            </a:extLst>
          </p:cNvPr>
          <p:cNvSpPr txBox="1"/>
          <p:nvPr/>
        </p:nvSpPr>
        <p:spPr>
          <a:xfrm>
            <a:off x="4709651" y="156288"/>
            <a:ext cx="44736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 çalışmalar</a:t>
            </a:r>
            <a:endParaRPr lang="tr-TR" sz="3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53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B593CD-F0C1-8D92-7C15-3B398536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0544"/>
            <a:ext cx="10515600" cy="1090049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BİDR Hazırlama Kılavuzu ve Kanıt Biriktirme Dosyaları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AA2E0CB-7A54-6AFA-26D5-9C56F8780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13" y="2302045"/>
            <a:ext cx="4353403" cy="3305481"/>
          </a:xfrm>
          <a:prstGeom prst="rect">
            <a:avLst/>
          </a:prstGeom>
        </p:spPr>
      </p:pic>
      <p:grpSp>
        <p:nvGrpSpPr>
          <p:cNvPr id="14" name="Grup 13">
            <a:extLst>
              <a:ext uri="{FF2B5EF4-FFF2-40B4-BE49-F238E27FC236}">
                <a16:creationId xmlns:a16="http://schemas.microsoft.com/office/drawing/2014/main" id="{A3875A25-4667-D88B-E658-9E735ACAE03F}"/>
              </a:ext>
            </a:extLst>
          </p:cNvPr>
          <p:cNvGrpSpPr/>
          <p:nvPr/>
        </p:nvGrpSpPr>
        <p:grpSpPr>
          <a:xfrm>
            <a:off x="5144158" y="2302045"/>
            <a:ext cx="6695029" cy="3964905"/>
            <a:chOff x="4897203" y="2305176"/>
            <a:chExt cx="6695029" cy="3964905"/>
          </a:xfrm>
        </p:grpSpPr>
        <p:pic>
          <p:nvPicPr>
            <p:cNvPr id="6" name="Resim 5">
              <a:extLst>
                <a:ext uri="{FF2B5EF4-FFF2-40B4-BE49-F238E27FC236}">
                  <a16:creationId xmlns:a16="http://schemas.microsoft.com/office/drawing/2014/main" id="{84521F43-8E96-DB15-EDE7-386C92BB8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7203" y="2305176"/>
              <a:ext cx="4817067" cy="659872"/>
            </a:xfrm>
            <a:prstGeom prst="rect">
              <a:avLst/>
            </a:prstGeom>
          </p:spPr>
        </p:pic>
        <p:pic>
          <p:nvPicPr>
            <p:cNvPr id="8" name="Resim 7">
              <a:extLst>
                <a:ext uri="{FF2B5EF4-FFF2-40B4-BE49-F238E27FC236}">
                  <a16:creationId xmlns:a16="http://schemas.microsoft.com/office/drawing/2014/main" id="{50300E4E-650A-4629-9067-3B82A858F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3149631"/>
              <a:ext cx="4817066" cy="1538081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781D6269-142C-EED7-6E11-2306BABF5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75166" y="4944971"/>
              <a:ext cx="4817066" cy="1325110"/>
            </a:xfrm>
            <a:prstGeom prst="rect">
              <a:avLst/>
            </a:prstGeom>
          </p:spPr>
        </p:pic>
        <p:cxnSp>
          <p:nvCxnSpPr>
            <p:cNvPr id="12" name="Bağlayıcı: Dirsek 11">
              <a:extLst>
                <a:ext uri="{FF2B5EF4-FFF2-40B4-BE49-F238E27FC236}">
                  <a16:creationId xmlns:a16="http://schemas.microsoft.com/office/drawing/2014/main" id="{AAD411FB-1953-C69F-56B3-8220634366F2}"/>
                </a:ext>
              </a:extLst>
            </p:cNvPr>
            <p:cNvCxnSpPr>
              <a:stCxn id="6" idx="3"/>
            </p:cNvCxnSpPr>
            <p:nvPr/>
          </p:nvCxnSpPr>
          <p:spPr>
            <a:xfrm>
              <a:off x="9714270" y="2635112"/>
              <a:ext cx="373627" cy="51451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Bağlayıcı: Dirsek 12">
              <a:extLst>
                <a:ext uri="{FF2B5EF4-FFF2-40B4-BE49-F238E27FC236}">
                  <a16:creationId xmlns:a16="http://schemas.microsoft.com/office/drawing/2014/main" id="{90DE8939-4DC5-3C24-CE0E-D8B781004921}"/>
                </a:ext>
              </a:extLst>
            </p:cNvPr>
            <p:cNvCxnSpPr/>
            <p:nvPr/>
          </p:nvCxnSpPr>
          <p:spPr>
            <a:xfrm>
              <a:off x="10913066" y="4430452"/>
              <a:ext cx="373627" cy="51451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0389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D6AE5AB-3427-2CA2-C592-4A7F9BB5B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589" y="323640"/>
            <a:ext cx="8798653" cy="51960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4F0A221-D478-70F8-AE02-6A41BFFF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83" y="1180742"/>
            <a:ext cx="5603621" cy="241987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717B26CB-A65E-E3DC-F90D-87A4E06B3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340" y="1180743"/>
            <a:ext cx="5608364" cy="241987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2B4F5BCA-4E00-75BE-0C7C-88014B899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0340" y="3752341"/>
            <a:ext cx="5603621" cy="2437939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1CE15323-4308-B634-F4B7-1C194EA604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84" y="3756010"/>
            <a:ext cx="5603621" cy="243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57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B593CD-F0C1-8D92-7C15-3B398536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0711"/>
            <a:ext cx="10515600" cy="1090049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BİDR Hazırlama Kılavuzu ve Kanıt Biriktirme Dosyaları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A4CC558-07FE-C3A6-9EB0-EA0EA94FE4B8}"/>
              </a:ext>
            </a:extLst>
          </p:cNvPr>
          <p:cNvSpPr txBox="1"/>
          <p:nvPr/>
        </p:nvSpPr>
        <p:spPr>
          <a:xfrm>
            <a:off x="758313" y="2552071"/>
            <a:ext cx="10595487" cy="25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BİDR metinleri</a:t>
            </a:r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yalnızca çıktıları içermemelidir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(Örneğin; bu dönem Erasmus hareketliliği gerçekleştiren kişi sayısı 2’dir veya alan indeksli yayın sayısı 10’dur)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Kurumsal Dış Değerlendirme programı, süreçlerin ve çıktıların nasıl güvence altına alındığını ve işlediğini görmek istemektedir.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Dolayısıyla metinlerin; uygulamaların varlığına, nasıl izlendiğine ve değerlendirildiğine yönelik bilgileri de içermelidir. </a:t>
            </a:r>
          </a:p>
        </p:txBody>
      </p:sp>
    </p:spTree>
    <p:extLst>
      <p:ext uri="{BB962C8B-B14F-4D97-AF65-F5344CB8AC3E}">
        <p14:creationId xmlns:p14="http://schemas.microsoft.com/office/powerpoint/2010/main" val="1788228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D60B0A-E455-39D8-17DB-CCBF2641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354" y="1033719"/>
            <a:ext cx="10515600" cy="1247365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Tutanaklar ve Raporlar İle İlgili Önemli Hususlar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25004A9-ACF7-06EE-54C3-0E58E1F44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354" y="2464721"/>
            <a:ext cx="10515600" cy="2687381"/>
          </a:xfrm>
        </p:spPr>
        <p:txBody>
          <a:bodyPr/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Tutanakların ilgili prosedüre göre hazırlanması,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Yapılan toplantının ilgili tüm paydaşları içermesi,</a:t>
            </a:r>
          </a:p>
          <a:p>
            <a:pPr algn="just"/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Tutanakların birbirine atıf vermesi, süreçte tutarlılık olması,</a:t>
            </a:r>
          </a:p>
          <a:p>
            <a:pPr algn="just"/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Yapılan toplantının/ hazırlanan tutanağın aynı anda ilgili KİDR başlığı için açılan dosyada arşivlenmesi</a:t>
            </a:r>
          </a:p>
          <a:p>
            <a:pPr algn="just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478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BECF2D-F39A-DC6D-B350-E15FAA235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355" y="1181204"/>
            <a:ext cx="10331245" cy="1055636"/>
          </a:xfrm>
        </p:spPr>
        <p:txBody>
          <a:bodyPr>
            <a:normAutofit/>
          </a:bodyPr>
          <a:lstStyle/>
          <a:p>
            <a:pPr algn="ctr"/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Koordinatörlükte Devam Eden Bazı Çalışmalar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9B8F04-515B-2C8F-439A-C379476A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584" y="2488432"/>
            <a:ext cx="9534832" cy="2412078"/>
          </a:xfrm>
        </p:spPr>
        <p:txBody>
          <a:bodyPr>
            <a:normAutofit fontScale="92500" lnSpcReduction="10000"/>
          </a:bodyPr>
          <a:lstStyle/>
          <a:p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Gelişmeye Açık Yönleri hedefleyen «Kurumsal İyileştirme Eylem Planı»</a:t>
            </a:r>
          </a:p>
          <a:p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KİDR çalışmaları için eğitimler ve materyaller</a:t>
            </a:r>
          </a:p>
          <a:p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 takvimi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Kalite Güvencesi El Kitabı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Akademik ve İdari Personel Oryantasyon El Kitapları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 iyileştirme çalışmaları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619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 12">
            <a:extLst>
              <a:ext uri="{FF2B5EF4-FFF2-40B4-BE49-F238E27FC236}">
                <a16:creationId xmlns:a16="http://schemas.microsoft.com/office/drawing/2014/main" id="{05F631C3-E2B0-188D-204A-16C1A4E5FEB2}"/>
              </a:ext>
            </a:extLst>
          </p:cNvPr>
          <p:cNvGrpSpPr/>
          <p:nvPr/>
        </p:nvGrpSpPr>
        <p:grpSpPr>
          <a:xfrm>
            <a:off x="1276988" y="937675"/>
            <a:ext cx="9425567" cy="5154522"/>
            <a:chOff x="1268361" y="980807"/>
            <a:chExt cx="9425567" cy="5154522"/>
          </a:xfrm>
        </p:grpSpPr>
        <p:grpSp>
          <p:nvGrpSpPr>
            <p:cNvPr id="8" name="Grup 7">
              <a:extLst>
                <a:ext uri="{FF2B5EF4-FFF2-40B4-BE49-F238E27FC236}">
                  <a16:creationId xmlns:a16="http://schemas.microsoft.com/office/drawing/2014/main" id="{51E2CDE3-72D4-49E0-2759-CEBF2912E957}"/>
                </a:ext>
              </a:extLst>
            </p:cNvPr>
            <p:cNvGrpSpPr/>
            <p:nvPr/>
          </p:nvGrpSpPr>
          <p:grpSpPr>
            <a:xfrm>
              <a:off x="1268361" y="980807"/>
              <a:ext cx="9425567" cy="5154522"/>
              <a:chOff x="1268361" y="980807"/>
              <a:chExt cx="9425567" cy="5154522"/>
            </a:xfrm>
          </p:grpSpPr>
          <p:pic>
            <p:nvPicPr>
              <p:cNvPr id="5" name="Resim 4">
                <a:extLst>
                  <a:ext uri="{FF2B5EF4-FFF2-40B4-BE49-F238E27FC236}">
                    <a16:creationId xmlns:a16="http://schemas.microsoft.com/office/drawing/2014/main" id="{89375549-34AB-0F83-E3F6-634E11A21A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68361" y="980807"/>
                <a:ext cx="9425567" cy="5154522"/>
              </a:xfrm>
              <a:prstGeom prst="rect">
                <a:avLst/>
              </a:prstGeom>
            </p:spPr>
          </p:pic>
          <p:sp>
            <p:nvSpPr>
              <p:cNvPr id="6" name="Dikdörtgen 5">
                <a:extLst>
                  <a:ext uri="{FF2B5EF4-FFF2-40B4-BE49-F238E27FC236}">
                    <a16:creationId xmlns:a16="http://schemas.microsoft.com/office/drawing/2014/main" id="{9C6F5A4D-8C98-69E5-5914-2E508643AB06}"/>
                  </a:ext>
                </a:extLst>
              </p:cNvPr>
              <p:cNvSpPr/>
              <p:nvPr/>
            </p:nvSpPr>
            <p:spPr>
              <a:xfrm>
                <a:off x="2792361" y="2546555"/>
                <a:ext cx="1848465" cy="1376516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7" name="Ok: Sağ 6">
                <a:extLst>
                  <a:ext uri="{FF2B5EF4-FFF2-40B4-BE49-F238E27FC236}">
                    <a16:creationId xmlns:a16="http://schemas.microsoft.com/office/drawing/2014/main" id="{7E760E06-9A0C-5157-619D-56990C8789E5}"/>
                  </a:ext>
                </a:extLst>
              </p:cNvPr>
              <p:cNvSpPr/>
              <p:nvPr/>
            </p:nvSpPr>
            <p:spPr>
              <a:xfrm>
                <a:off x="2006986" y="3533049"/>
                <a:ext cx="684739" cy="35150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cxnSp>
          <p:nvCxnSpPr>
            <p:cNvPr id="10" name="Düz Bağlayıcı 9">
              <a:extLst>
                <a:ext uri="{FF2B5EF4-FFF2-40B4-BE49-F238E27FC236}">
                  <a16:creationId xmlns:a16="http://schemas.microsoft.com/office/drawing/2014/main" id="{3BB7F03C-C3D2-378B-1292-A34D15401B37}"/>
                </a:ext>
              </a:extLst>
            </p:cNvPr>
            <p:cNvCxnSpPr/>
            <p:nvPr/>
          </p:nvCxnSpPr>
          <p:spPr>
            <a:xfrm>
              <a:off x="3065929" y="3594847"/>
              <a:ext cx="132677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Düz Bağlayıcı 10">
              <a:extLst>
                <a:ext uri="{FF2B5EF4-FFF2-40B4-BE49-F238E27FC236}">
                  <a16:creationId xmlns:a16="http://schemas.microsoft.com/office/drawing/2014/main" id="{1654115F-C2BB-11BB-F5EC-CE30777C4854}"/>
                </a:ext>
              </a:extLst>
            </p:cNvPr>
            <p:cNvCxnSpPr/>
            <p:nvPr/>
          </p:nvCxnSpPr>
          <p:spPr>
            <a:xfrm>
              <a:off x="3065929" y="3747247"/>
              <a:ext cx="132677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Düz Bağlayıcı 11">
              <a:extLst>
                <a:ext uri="{FF2B5EF4-FFF2-40B4-BE49-F238E27FC236}">
                  <a16:creationId xmlns:a16="http://schemas.microsoft.com/office/drawing/2014/main" id="{8C97EBFE-7927-3C36-03CD-307AF86F1D2F}"/>
                </a:ext>
              </a:extLst>
            </p:cNvPr>
            <p:cNvCxnSpPr/>
            <p:nvPr/>
          </p:nvCxnSpPr>
          <p:spPr>
            <a:xfrm>
              <a:off x="3065929" y="3884552"/>
              <a:ext cx="132677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5793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>
            <a:extLst>
              <a:ext uri="{FF2B5EF4-FFF2-40B4-BE49-F238E27FC236}">
                <a16:creationId xmlns:a16="http://schemas.microsoft.com/office/drawing/2014/main" id="{C788E019-81F7-9AF9-D228-0EA030A5902A}"/>
              </a:ext>
            </a:extLst>
          </p:cNvPr>
          <p:cNvGrpSpPr/>
          <p:nvPr/>
        </p:nvGrpSpPr>
        <p:grpSpPr>
          <a:xfrm>
            <a:off x="1071488" y="931267"/>
            <a:ext cx="10049024" cy="5184397"/>
            <a:chOff x="1347020" y="1081691"/>
            <a:chExt cx="9219101" cy="4694617"/>
          </a:xfrm>
        </p:grpSpPr>
        <p:pic>
          <p:nvPicPr>
            <p:cNvPr id="5" name="Resim 4">
              <a:extLst>
                <a:ext uri="{FF2B5EF4-FFF2-40B4-BE49-F238E27FC236}">
                  <a16:creationId xmlns:a16="http://schemas.microsoft.com/office/drawing/2014/main" id="{11DF5369-D67C-D0C2-AB05-8388CDBDB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7020" y="1081691"/>
              <a:ext cx="9219101" cy="4694617"/>
            </a:xfrm>
            <a:prstGeom prst="rect">
              <a:avLst/>
            </a:prstGeom>
          </p:spPr>
        </p:pic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7FE3C341-E280-C650-7E3D-0B0730E9677E}"/>
                </a:ext>
              </a:extLst>
            </p:cNvPr>
            <p:cNvSpPr/>
            <p:nvPr/>
          </p:nvSpPr>
          <p:spPr>
            <a:xfrm>
              <a:off x="3368945" y="3547614"/>
              <a:ext cx="1565643" cy="186996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Ok: Sağ 6">
              <a:extLst>
                <a:ext uri="{FF2B5EF4-FFF2-40B4-BE49-F238E27FC236}">
                  <a16:creationId xmlns:a16="http://schemas.microsoft.com/office/drawing/2014/main" id="{351ACF8A-8DBD-BCF6-DE6A-10FA000AF9FF}"/>
                </a:ext>
              </a:extLst>
            </p:cNvPr>
            <p:cNvSpPr/>
            <p:nvPr/>
          </p:nvSpPr>
          <p:spPr>
            <a:xfrm>
              <a:off x="2521303" y="4411244"/>
              <a:ext cx="684739" cy="35150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305585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2471E5-34E4-90B3-BDDF-3F7B0EEDD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945" y="1895886"/>
            <a:ext cx="5474110" cy="1692889"/>
          </a:xfrm>
        </p:spPr>
        <p:txBody>
          <a:bodyPr>
            <a:normAutofit/>
          </a:bodyPr>
          <a:lstStyle/>
          <a:p>
            <a:pPr algn="ctr"/>
            <a:r>
              <a:rPr lang="tr-T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Teşekkürler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5C03B3-35BE-2E0A-0E5F-0E3AC145E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94956"/>
            <a:ext cx="10515600" cy="136985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Kalite Koordinatörlüğü</a:t>
            </a:r>
          </a:p>
          <a:p>
            <a:pPr marL="0" indent="0" algn="ctr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kalite@tarsus.edu.tr</a:t>
            </a:r>
          </a:p>
        </p:txBody>
      </p:sp>
    </p:spTree>
    <p:extLst>
      <p:ext uri="{BB962C8B-B14F-4D97-AF65-F5344CB8AC3E}">
        <p14:creationId xmlns:p14="http://schemas.microsoft.com/office/powerpoint/2010/main" val="258152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6AEFEA-A70A-9DC0-1782-2422A42D3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107" y="1656114"/>
            <a:ext cx="10821785" cy="861553"/>
          </a:xfrm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Kurum İçi Kalite Bilinci Değerlendirme Anketi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E07A5DE-2717-DA2D-6059-66B5FD796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900" y="3048650"/>
            <a:ext cx="7709965" cy="1137769"/>
          </a:xfrm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Ankete toplam katılım oranı % 26’dır (138 kişi).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Ankete katılan öğretim elemanı sayısı 93 olmuştur. </a:t>
            </a:r>
          </a:p>
        </p:txBody>
      </p:sp>
    </p:spTree>
    <p:extLst>
      <p:ext uri="{BB962C8B-B14F-4D97-AF65-F5344CB8AC3E}">
        <p14:creationId xmlns:p14="http://schemas.microsoft.com/office/powerpoint/2010/main" val="259441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1EFC3328-F63F-94A6-0570-422797C10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557" y="3996081"/>
            <a:ext cx="3743393" cy="227554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D1E2C4D-2077-65C8-B0D9-E94D2F7FA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1" y="4034913"/>
            <a:ext cx="3673495" cy="223671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DFCFE713-745F-28D3-0619-3B0BF32DE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686" y="1913076"/>
            <a:ext cx="4325871" cy="2322146"/>
          </a:xfrm>
          <a:prstGeom prst="rect">
            <a:avLst/>
          </a:prstGeom>
        </p:spPr>
      </p:pic>
      <p:grpSp>
        <p:nvGrpSpPr>
          <p:cNvPr id="15" name="Grup 14">
            <a:extLst>
              <a:ext uri="{FF2B5EF4-FFF2-40B4-BE49-F238E27FC236}">
                <a16:creationId xmlns:a16="http://schemas.microsoft.com/office/drawing/2014/main" id="{12C74517-6D3F-46C0-A725-DEC351DA6975}"/>
              </a:ext>
            </a:extLst>
          </p:cNvPr>
          <p:cNvGrpSpPr/>
          <p:nvPr/>
        </p:nvGrpSpPr>
        <p:grpSpPr>
          <a:xfrm>
            <a:off x="2390371" y="854444"/>
            <a:ext cx="8210954" cy="1058632"/>
            <a:chOff x="2390371" y="854444"/>
            <a:chExt cx="8210954" cy="1058632"/>
          </a:xfrm>
        </p:grpSpPr>
        <p:pic>
          <p:nvPicPr>
            <p:cNvPr id="5" name="Resim 4">
              <a:extLst>
                <a:ext uri="{FF2B5EF4-FFF2-40B4-BE49-F238E27FC236}">
                  <a16:creationId xmlns:a16="http://schemas.microsoft.com/office/drawing/2014/main" id="{2C7D3761-A204-95A9-1B8E-763B39A18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90371" y="854444"/>
              <a:ext cx="8210954" cy="1058632"/>
            </a:xfrm>
            <a:prstGeom prst="rect">
              <a:avLst/>
            </a:prstGeom>
          </p:spPr>
        </p:pic>
        <p:sp>
          <p:nvSpPr>
            <p:cNvPr id="14" name="Dikdörtgen 13">
              <a:extLst>
                <a:ext uri="{FF2B5EF4-FFF2-40B4-BE49-F238E27FC236}">
                  <a16:creationId xmlns:a16="http://schemas.microsoft.com/office/drawing/2014/main" id="{A0682104-671D-CFFF-2FBA-24D60117AFF9}"/>
                </a:ext>
              </a:extLst>
            </p:cNvPr>
            <p:cNvSpPr/>
            <p:nvPr/>
          </p:nvSpPr>
          <p:spPr>
            <a:xfrm>
              <a:off x="2390775" y="857250"/>
              <a:ext cx="257175" cy="27622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19206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E9FC85A-44F7-AB4C-DF51-74685D949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032" y="899769"/>
            <a:ext cx="6514835" cy="32040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629DB72-11FB-B602-1513-4755593737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340" b="48257"/>
          <a:stretch/>
        </p:blipFill>
        <p:spPr>
          <a:xfrm>
            <a:off x="3602046" y="1314032"/>
            <a:ext cx="4522779" cy="243248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016C11D4-E6FE-C330-576A-5B203A8C4F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42" r="637" b="48257"/>
          <a:stretch/>
        </p:blipFill>
        <p:spPr>
          <a:xfrm>
            <a:off x="6772276" y="3869929"/>
            <a:ext cx="4686299" cy="2389759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93006E7F-8546-F759-8A4A-AB576BE609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84" t="52130" r="21793"/>
          <a:stretch/>
        </p:blipFill>
        <p:spPr>
          <a:xfrm>
            <a:off x="104906" y="3934243"/>
            <a:ext cx="5448301" cy="235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27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B900AA3-7BE4-FCAD-E9D9-EA922046E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559" y="948148"/>
            <a:ext cx="8076882" cy="61395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92FFDE2-118A-F08B-8F32-87EC7F8F2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1" y="3714750"/>
            <a:ext cx="4256900" cy="2447925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B5AA84E7-C93D-7915-0FCD-E5322BAF6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65" y="3786813"/>
            <a:ext cx="3741010" cy="2305066"/>
          </a:xfrm>
          <a:prstGeom prst="rect">
            <a:avLst/>
          </a:prstGeom>
        </p:spPr>
      </p:pic>
      <p:grpSp>
        <p:nvGrpSpPr>
          <p:cNvPr id="14" name="Grup 13">
            <a:extLst>
              <a:ext uri="{FF2B5EF4-FFF2-40B4-BE49-F238E27FC236}">
                <a16:creationId xmlns:a16="http://schemas.microsoft.com/office/drawing/2014/main" id="{998F5695-3678-1781-4AE3-CD3DB43DE263}"/>
              </a:ext>
            </a:extLst>
          </p:cNvPr>
          <p:cNvGrpSpPr/>
          <p:nvPr/>
        </p:nvGrpSpPr>
        <p:grpSpPr>
          <a:xfrm>
            <a:off x="3901841" y="1990325"/>
            <a:ext cx="3997794" cy="2520087"/>
            <a:chOff x="3660306" y="1447750"/>
            <a:chExt cx="4104883" cy="2520087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4298783B-6F3E-7925-034B-A6A4F0BF1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60306" y="1447750"/>
              <a:ext cx="4104883" cy="2520087"/>
            </a:xfrm>
            <a:prstGeom prst="rect">
              <a:avLst/>
            </a:prstGeom>
          </p:spPr>
        </p:pic>
        <p:pic>
          <p:nvPicPr>
            <p:cNvPr id="13" name="Resim 12">
              <a:extLst>
                <a:ext uri="{FF2B5EF4-FFF2-40B4-BE49-F238E27FC236}">
                  <a16:creationId xmlns:a16="http://schemas.microsoft.com/office/drawing/2014/main" id="{FD0AB94F-67D1-8993-CF09-4B069FB5B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7567" y="1447750"/>
              <a:ext cx="1901834" cy="356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7424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F96499A-2D39-09DD-66F2-3540957D2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987" y="863282"/>
            <a:ext cx="7632442" cy="62261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412038F3-CCBA-F53F-1371-F595E2A7C8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83" l="280" r="99254">
                        <a14:foregroundMark x1="373" y1="49721" x2="23507" y2="50279"/>
                        <a14:foregroundMark x1="560" y1="48790" x2="280" y2="372"/>
                        <a14:foregroundMark x1="746" y1="1490" x2="99347" y2="372"/>
                        <a14:foregroundMark x1="98881" y1="1676" x2="98974" y2="48603"/>
                        <a14:foregroundMark x1="98694" y1="48790" x2="76493" y2="49721"/>
                        <a14:foregroundMark x1="76772" y1="50838" x2="76679" y2="98883"/>
                      </a14:backgroundRemoval>
                    </a14:imgEffect>
                  </a14:imgLayer>
                </a14:imgProps>
              </a:ext>
            </a:extLst>
          </a:blip>
          <a:srcRect l="752" t="1049" r="855"/>
          <a:stretch/>
        </p:blipFill>
        <p:spPr>
          <a:xfrm>
            <a:off x="1219199" y="1552575"/>
            <a:ext cx="9410701" cy="47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49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AAA4B2-493B-2560-A18B-7FADDD146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42" y="2616714"/>
            <a:ext cx="10515600" cy="1129378"/>
          </a:xfrm>
        </p:spPr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İzleme Raporundaki Önemli Hususlar</a:t>
            </a:r>
          </a:p>
        </p:txBody>
      </p:sp>
    </p:spTree>
    <p:extLst>
      <p:ext uri="{BB962C8B-B14F-4D97-AF65-F5344CB8AC3E}">
        <p14:creationId xmlns:p14="http://schemas.microsoft.com/office/powerpoint/2010/main" val="1889927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7AD1BE-776D-27A9-6008-569F45759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421" y="1736264"/>
            <a:ext cx="10937158" cy="3837755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Danışma kurullarında görüşülen konulara yönelik toplantı tutanağı yetersizliği,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Ders bilgi paketlerindeki eksiklikler (özellikle iş yükü ve TYÇÇ-öğrenme çıktı matrisleri) ve ders izlenceleri ile uyumsuzluklar,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Ders değerlendirme anketleri sonrası yapılan değerlendirme ve iyileştirmelere yönelik kanıt yetersizliği,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Mezun izleme sistemlerinin etkin çalışmaması,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Engelli öğrencilere yönelik yapılan iyileştirmelerin kanıtlarının yetersiz olması,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Stratejik plandaki araştırma-geliştirme göstergelerinin gerçekleşme durumuna yönelik yapılan değerlendirmeler ve buna yönelik iyileştirme çalışmalarına rastlanmaması.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6556B98-119F-3F77-696E-06FD0547B3C5}"/>
              </a:ext>
            </a:extLst>
          </p:cNvPr>
          <p:cNvSpPr txBox="1"/>
          <p:nvPr/>
        </p:nvSpPr>
        <p:spPr>
          <a:xfrm>
            <a:off x="2395371" y="196615"/>
            <a:ext cx="8146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Gelişmeye Açık Yönler</a:t>
            </a:r>
          </a:p>
        </p:txBody>
      </p:sp>
    </p:spTree>
    <p:extLst>
      <p:ext uri="{BB962C8B-B14F-4D97-AF65-F5344CB8AC3E}">
        <p14:creationId xmlns:p14="http://schemas.microsoft.com/office/powerpoint/2010/main" val="3468136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490</Words>
  <Application>Microsoft Office PowerPoint</Application>
  <PresentationFormat>Geniş ekran</PresentationFormat>
  <Paragraphs>79</Paragraphs>
  <Slides>29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 Teması</vt:lpstr>
      <vt:lpstr>Kalite Güvencesi Sistemi ile İlgili Güncel Hususlar</vt:lpstr>
      <vt:lpstr>Gündem</vt:lpstr>
      <vt:lpstr>Kurum İçi Kalite Bilinci Değerlendirme Anketi</vt:lpstr>
      <vt:lpstr>PowerPoint Sunusu</vt:lpstr>
      <vt:lpstr>PowerPoint Sunusu</vt:lpstr>
      <vt:lpstr>PowerPoint Sunusu</vt:lpstr>
      <vt:lpstr>PowerPoint Sunusu</vt:lpstr>
      <vt:lpstr>İzleme Raporundaki Önemli Hususlar</vt:lpstr>
      <vt:lpstr>PowerPoint Sunusu</vt:lpstr>
      <vt:lpstr>Tüm gelişmeye açık yönlerin ortak noktası..</vt:lpstr>
      <vt:lpstr>Dereceli Değerlendirme Anahtarı</vt:lpstr>
      <vt:lpstr>PowerPoint Sunusu</vt:lpstr>
      <vt:lpstr>4 olgunluk seviyesinde yer almak için; </vt:lpstr>
      <vt:lpstr>İyileştirme Döngüleri (PUKÖ)</vt:lpstr>
      <vt:lpstr>PowerPoint Sunusu</vt:lpstr>
      <vt:lpstr>PowerPoint Sunusu</vt:lpstr>
      <vt:lpstr>PowerPoint Sunusu</vt:lpstr>
      <vt:lpstr>Hızlıca yapılabilecek örnek çalışmalar..</vt:lpstr>
      <vt:lpstr>PowerPoint Sunusu</vt:lpstr>
      <vt:lpstr>PowerPoint Sunusu</vt:lpstr>
      <vt:lpstr>PowerPoint Sunusu</vt:lpstr>
      <vt:lpstr>BİDR Hazırlama Kılavuzu ve Kanıt Biriktirme Dosyaları</vt:lpstr>
      <vt:lpstr>PowerPoint Sunusu</vt:lpstr>
      <vt:lpstr>BİDR Hazırlama Kılavuzu ve Kanıt Biriktirme Dosyaları</vt:lpstr>
      <vt:lpstr>Tutanaklar ve Raporlar İle İlgili Önemli Hususlar</vt:lpstr>
      <vt:lpstr>Koordinatörlükte Devam Eden Bazı Çalışmalar</vt:lpstr>
      <vt:lpstr>PowerPoint Sunusu</vt:lpstr>
      <vt:lpstr>PowerPoint Sunusu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User</dc:creator>
  <cp:lastModifiedBy>User</cp:lastModifiedBy>
  <cp:revision>20</cp:revision>
  <dcterms:created xsi:type="dcterms:W3CDTF">2019-08-19T05:31:06Z</dcterms:created>
  <dcterms:modified xsi:type="dcterms:W3CDTF">2024-09-04T18:31:33Z</dcterms:modified>
</cp:coreProperties>
</file>